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4204" r:id="rId1"/>
  </p:sldMasterIdLst>
  <p:notesMasterIdLst>
    <p:notesMasterId r:id="rId17"/>
  </p:notesMasterIdLst>
  <p:sldIdLst>
    <p:sldId id="256" r:id="rId2"/>
    <p:sldId id="278" r:id="rId3"/>
    <p:sldId id="292" r:id="rId4"/>
    <p:sldId id="291" r:id="rId5"/>
    <p:sldId id="299" r:id="rId6"/>
    <p:sldId id="300" r:id="rId7"/>
    <p:sldId id="301" r:id="rId8"/>
    <p:sldId id="302" r:id="rId9"/>
    <p:sldId id="303" r:id="rId10"/>
    <p:sldId id="304" r:id="rId11"/>
    <p:sldId id="305" r:id="rId12"/>
    <p:sldId id="297" r:id="rId13"/>
    <p:sldId id="306" r:id="rId14"/>
    <p:sldId id="298" r:id="rId15"/>
    <p:sldId id="279" r:id="rId16"/>
  </p:sldIdLst>
  <p:sldSz cx="9144000" cy="6858000" type="screen4x3"/>
  <p:notesSz cx="6858000" cy="9144000"/>
  <p:embeddedFontLst>
    <p:embeddedFont>
      <p:font typeface="Adobe Gothic Std B" panose="020B0800000000000000" charset="-128"/>
      <p:bold r:id="rId18"/>
    </p:embeddedFont>
    <p:embeddedFont>
      <p:font typeface="Calibri" panose="020F0502020204030204" pitchFamily="34" charset="0"/>
      <p:regular r:id="rId19"/>
      <p:bold r:id="rId20"/>
      <p:italic r:id="rId21"/>
      <p:boldItalic r:id="rId22"/>
    </p:embeddedFont>
    <p:embeddedFont>
      <p:font typeface="Century Gothic" panose="020B0502020202020204" pitchFamily="34" charset="0"/>
      <p:regular r:id="rId23"/>
      <p:bold r:id="rId24"/>
      <p:italic r:id="rId25"/>
      <p:boldItalic r:id="rId26"/>
    </p:embeddedFont>
    <p:embeddedFont>
      <p:font typeface="Verdana" panose="020B0604030504040204" pitchFamily="34" charset="0"/>
      <p:regular r:id="rId27"/>
      <p:bold r:id="rId28"/>
      <p:italic r:id="rId29"/>
      <p:boldItalic r:id="rId30"/>
    </p:embeddedFont>
    <p:embeddedFont>
      <p:font typeface="Wingdings 3" panose="05040102010807070707" pitchFamily="18" charset="2"/>
      <p:regular r:id="rId3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25" autoAdjust="0"/>
    <p:restoredTop sz="94660"/>
  </p:normalViewPr>
  <p:slideViewPr>
    <p:cSldViewPr snapToGrid="0">
      <p:cViewPr varScale="1">
        <p:scale>
          <a:sx n="75" d="100"/>
          <a:sy n="75" d="100"/>
        </p:scale>
        <p:origin x="1718" y="6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0769032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0" name="Google Shape;330;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369945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42416" y="2514601"/>
            <a:ext cx="6600451"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942416" y="4777380"/>
            <a:ext cx="6600451"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9" name="Freeform 8"/>
          <p:cNvSpPr/>
          <p:nvPr/>
        </p:nvSpPr>
        <p:spPr bwMode="auto">
          <a:xfrm>
            <a:off x="-31719" y="4321158"/>
            <a:ext cx="1395473" cy="781781"/>
          </a:xfrm>
          <a:custGeom>
            <a:avLst/>
            <a:gdLst/>
            <a:ahLst/>
            <a:cxnLst/>
            <a:rect l="l" t="t" r="r" b="b"/>
            <a:pathLst>
              <a:path w="8042" h="10000">
                <a:moveTo>
                  <a:pt x="5799" y="10000"/>
                </a:moveTo>
                <a:cubicBezTo>
                  <a:pt x="5880" y="10000"/>
                  <a:pt x="5934" y="9940"/>
                  <a:pt x="5961" y="9880"/>
                </a:cubicBezTo>
                <a:cubicBezTo>
                  <a:pt x="5961" y="9820"/>
                  <a:pt x="5988" y="9820"/>
                  <a:pt x="5988" y="9820"/>
                </a:cubicBezTo>
                <a:lnTo>
                  <a:pt x="8042" y="5260"/>
                </a:lnTo>
                <a:cubicBezTo>
                  <a:pt x="8096" y="5140"/>
                  <a:pt x="8096" y="4901"/>
                  <a:pt x="8042" y="4721"/>
                </a:cubicBezTo>
                <a:lnTo>
                  <a:pt x="5988" y="221"/>
                </a:lnTo>
                <a:cubicBezTo>
                  <a:pt x="5988" y="160"/>
                  <a:pt x="5961" y="160"/>
                  <a:pt x="5961" y="160"/>
                </a:cubicBezTo>
                <a:cubicBezTo>
                  <a:pt x="5934" y="101"/>
                  <a:pt x="5880" y="41"/>
                  <a:pt x="5799" y="41"/>
                </a:cubicBezTo>
                <a:lnTo>
                  <a:pt x="18" y="0"/>
                </a:lnTo>
                <a:cubicBezTo>
                  <a:pt x="12" y="3330"/>
                  <a:pt x="6" y="6661"/>
                  <a:pt x="0" y="9991"/>
                </a:cubicBezTo>
                <a:lnTo>
                  <a:pt x="5799" y="10000"/>
                </a:lnTo>
                <a:close/>
              </a:path>
            </a:pathLst>
          </a:custGeom>
          <a:solidFill>
            <a:schemeClr val="accent1"/>
          </a:solidFill>
          <a:ln>
            <a:noFill/>
          </a:ln>
        </p:spPr>
      </p:sp>
      <p:sp>
        <p:nvSpPr>
          <p:cNvPr id="6" name="Slide Number Placeholder 5"/>
          <p:cNvSpPr>
            <a:spLocks noGrp="1"/>
          </p:cNvSpPr>
          <p:nvPr>
            <p:ph type="sldNum" sz="quarter" idx="12"/>
          </p:nvPr>
        </p:nvSpPr>
        <p:spPr>
          <a:xfrm>
            <a:off x="423334" y="4529541"/>
            <a:ext cx="584978" cy="365125"/>
          </a:xfrm>
        </p:spPr>
        <p:txBody>
          <a:bodyPr/>
          <a:lstStyle/>
          <a:p>
            <a:pPr marL="0" lvl="0" indent="0" algn="l"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0401771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942415" y="609600"/>
            <a:ext cx="6591985"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942415"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10"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84168C93-3D90-40CC-9D5E-7D125BF9F584}" type="slidenum">
              <a:rPr lang="en-IN" smtClean="0"/>
              <a:t>‹#›</a:t>
            </a:fld>
            <a:endParaRPr lang="en-IN"/>
          </a:p>
        </p:txBody>
      </p:sp>
    </p:spTree>
    <p:extLst>
      <p:ext uri="{BB962C8B-B14F-4D97-AF65-F5344CB8AC3E}">
        <p14:creationId xmlns:p14="http://schemas.microsoft.com/office/powerpoint/2010/main" val="259414518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88123" y="609600"/>
            <a:ext cx="6109587"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2415972" y="3505200"/>
            <a:ext cx="5653888"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942415"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19"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84168C93-3D90-40CC-9D5E-7D125BF9F584}" type="slidenum">
              <a:rPr lang="en-IN" smtClean="0"/>
              <a:t>‹#›</a:t>
            </a:fld>
            <a:endParaRPr lang="en-IN"/>
          </a:p>
        </p:txBody>
      </p:sp>
      <p:sp>
        <p:nvSpPr>
          <p:cNvPr id="14" name="TextBox 13"/>
          <p:cNvSpPr txBox="1"/>
          <p:nvPr/>
        </p:nvSpPr>
        <p:spPr>
          <a:xfrm>
            <a:off x="1808316"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8169533"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85286510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942415" y="2438401"/>
            <a:ext cx="6591985"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1942415"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84168C93-3D90-40CC-9D5E-7D125BF9F584}" type="slidenum">
              <a:rPr lang="en-IN" smtClean="0"/>
              <a:t>‹#›</a:t>
            </a:fld>
            <a:endParaRPr lang="en-IN"/>
          </a:p>
        </p:txBody>
      </p:sp>
    </p:spTree>
    <p:extLst>
      <p:ext uri="{BB962C8B-B14F-4D97-AF65-F5344CB8AC3E}">
        <p14:creationId xmlns:p14="http://schemas.microsoft.com/office/powerpoint/2010/main" val="421871002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3" name="Title 1"/>
          <p:cNvSpPr>
            <a:spLocks noGrp="1"/>
          </p:cNvSpPr>
          <p:nvPr>
            <p:ph type="title"/>
          </p:nvPr>
        </p:nvSpPr>
        <p:spPr>
          <a:xfrm>
            <a:off x="2188123" y="609600"/>
            <a:ext cx="6109587"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1942415" y="4343400"/>
            <a:ext cx="6688292"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1942415" y="5181600"/>
            <a:ext cx="6688292"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2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84168C93-3D90-40CC-9D5E-7D125BF9F584}" type="slidenum">
              <a:rPr lang="en-IN" smtClean="0"/>
              <a:t>‹#›</a:t>
            </a:fld>
            <a:endParaRPr lang="en-IN"/>
          </a:p>
        </p:txBody>
      </p:sp>
      <p:sp>
        <p:nvSpPr>
          <p:cNvPr id="11" name="TextBox 10"/>
          <p:cNvSpPr txBox="1"/>
          <p:nvPr/>
        </p:nvSpPr>
        <p:spPr>
          <a:xfrm>
            <a:off x="1808316"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2" name="TextBox 11"/>
          <p:cNvSpPr txBox="1"/>
          <p:nvPr/>
        </p:nvSpPr>
        <p:spPr>
          <a:xfrm>
            <a:off x="8169533"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03526887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942416" y="627407"/>
            <a:ext cx="6591984"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1942415" y="4343400"/>
            <a:ext cx="6591985"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1942415"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84168C93-3D90-40CC-9D5E-7D125BF9F584}" type="slidenum">
              <a:rPr lang="en-IN" smtClean="0"/>
              <a:t>‹#›</a:t>
            </a:fld>
            <a:endParaRPr lang="en-IN"/>
          </a:p>
        </p:txBody>
      </p:sp>
    </p:spTree>
    <p:extLst>
      <p:ext uri="{BB962C8B-B14F-4D97-AF65-F5344CB8AC3E}">
        <p14:creationId xmlns:p14="http://schemas.microsoft.com/office/powerpoint/2010/main" val="2864745873"/>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4168C93-3D90-40CC-9D5E-7D125BF9F584}" type="slidenum">
              <a:rPr lang="en-IN" smtClean="0"/>
              <a:t>‹#›</a:t>
            </a:fld>
            <a:endParaRPr lang="en-IN"/>
          </a:p>
        </p:txBody>
      </p:sp>
    </p:spTree>
    <p:extLst>
      <p:ext uri="{BB962C8B-B14F-4D97-AF65-F5344CB8AC3E}">
        <p14:creationId xmlns:p14="http://schemas.microsoft.com/office/powerpoint/2010/main" val="59813766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8535" y="627406"/>
            <a:ext cx="1656132"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1942416" y="627406"/>
            <a:ext cx="4716348"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4168C93-3D90-40CC-9D5E-7D125BF9F584}" type="slidenum">
              <a:rPr lang="en-IN" smtClean="0"/>
              <a:t>‹#›</a:t>
            </a:fld>
            <a:endParaRPr lang="en-IN"/>
          </a:p>
        </p:txBody>
      </p:sp>
    </p:spTree>
    <p:extLst>
      <p:ext uri="{BB962C8B-B14F-4D97-AF65-F5344CB8AC3E}">
        <p14:creationId xmlns:p14="http://schemas.microsoft.com/office/powerpoint/2010/main" val="3496074691"/>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my slide ">
  <p:cSld name="my slide ">
    <p:spTree>
      <p:nvGrpSpPr>
        <p:cNvPr id="1" name="Shape 112"/>
        <p:cNvGrpSpPr/>
        <p:nvPr/>
      </p:nvGrpSpPr>
      <p:grpSpPr>
        <a:xfrm>
          <a:off x="0" y="0"/>
          <a:ext cx="0" cy="0"/>
          <a:chOff x="0" y="0"/>
          <a:chExt cx="0" cy="0"/>
        </a:xfrm>
      </p:grpSpPr>
      <p:sp>
        <p:nvSpPr>
          <p:cNvPr id="114" name="Google Shape;114;p19"/>
          <p:cNvSpPr txBox="1">
            <a:spLocks noGrp="1"/>
          </p:cNvSpPr>
          <p:nvPr>
            <p:ph type="ftr" idx="11"/>
          </p:nvPr>
        </p:nvSpPr>
        <p:spPr>
          <a:xfrm>
            <a:off x="6188528" y="483792"/>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42599583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45201" y="624110"/>
            <a:ext cx="6589199"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1942415" y="2133600"/>
            <a:ext cx="6591985"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4168C93-3D90-40CC-9D5E-7D125BF9F584}" type="slidenum">
              <a:rPr lang="en-IN" smtClean="0"/>
              <a:t>‹#›</a:t>
            </a:fld>
            <a:endParaRPr lang="en-IN"/>
          </a:p>
        </p:txBody>
      </p:sp>
    </p:spTree>
    <p:extLst>
      <p:ext uri="{BB962C8B-B14F-4D97-AF65-F5344CB8AC3E}">
        <p14:creationId xmlns:p14="http://schemas.microsoft.com/office/powerpoint/2010/main" val="1256987877"/>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42415" y="2074562"/>
            <a:ext cx="6591985"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942415" y="3581400"/>
            <a:ext cx="6591985"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pPr marL="0" lvl="0" indent="0" algn="l"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3373531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42416" y="2136706"/>
            <a:ext cx="3197531" cy="376739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337307" y="2136706"/>
            <a:ext cx="3197093" cy="376739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0" name="Slide Number Placeholder 5"/>
          <p:cNvSpPr>
            <a:spLocks noGrp="1"/>
          </p:cNvSpPr>
          <p:nvPr>
            <p:ph type="sldNum" sz="quarter" idx="12"/>
          </p:nvPr>
        </p:nvSpPr>
        <p:spPr>
          <a:xfrm>
            <a:off x="511228" y="787783"/>
            <a:ext cx="584978" cy="365125"/>
          </a:xfrm>
        </p:spPr>
        <p:txBody>
          <a:bodyPr/>
          <a:lstStyle/>
          <a:p>
            <a:fld id="{84168C93-3D90-40CC-9D5E-7D125BF9F584}" type="slidenum">
              <a:rPr lang="en-IN" smtClean="0"/>
              <a:t>‹#›</a:t>
            </a:fld>
            <a:endParaRPr lang="en-IN"/>
          </a:p>
        </p:txBody>
      </p:sp>
    </p:spTree>
    <p:extLst>
      <p:ext uri="{BB962C8B-B14F-4D97-AF65-F5344CB8AC3E}">
        <p14:creationId xmlns:p14="http://schemas.microsoft.com/office/powerpoint/2010/main" val="213956792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265352" y="2226626"/>
            <a:ext cx="2874596"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42415" y="2802888"/>
            <a:ext cx="3197532" cy="310570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6154" y="2223398"/>
            <a:ext cx="2873239"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333715" y="2799660"/>
            <a:ext cx="3195680" cy="310570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11"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2" name="Slide Number Placeholder 5"/>
          <p:cNvSpPr>
            <a:spLocks noGrp="1"/>
          </p:cNvSpPr>
          <p:nvPr>
            <p:ph type="sldNum" sz="quarter" idx="12"/>
          </p:nvPr>
        </p:nvSpPr>
        <p:spPr>
          <a:xfrm>
            <a:off x="511228" y="787783"/>
            <a:ext cx="584978" cy="365125"/>
          </a:xfrm>
        </p:spPr>
        <p:txBody>
          <a:bodyPr/>
          <a:lstStyle/>
          <a:p>
            <a:fld id="{84168C93-3D90-40CC-9D5E-7D125BF9F584}" type="slidenum">
              <a:rPr lang="en-IN" smtClean="0"/>
              <a:t>‹#›</a:t>
            </a:fld>
            <a:endParaRPr lang="en-IN"/>
          </a:p>
        </p:txBody>
      </p:sp>
    </p:spTree>
    <p:extLst>
      <p:ext uri="{BB962C8B-B14F-4D97-AF65-F5344CB8AC3E}">
        <p14:creationId xmlns:p14="http://schemas.microsoft.com/office/powerpoint/2010/main" val="374905775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945200" y="624110"/>
            <a:ext cx="6589200" cy="128089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8"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432068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907626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2415" y="446088"/>
            <a:ext cx="2629584"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4743494" y="446089"/>
            <a:ext cx="3790906"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42415" y="1598613"/>
            <a:ext cx="2629584"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84168C93-3D90-40CC-9D5E-7D125BF9F584}" type="slidenum">
              <a:rPr lang="en-IN" smtClean="0"/>
              <a:t>‹#›</a:t>
            </a:fld>
            <a:endParaRPr lang="en-IN"/>
          </a:p>
        </p:txBody>
      </p:sp>
    </p:spTree>
    <p:extLst>
      <p:ext uri="{BB962C8B-B14F-4D97-AF65-F5344CB8AC3E}">
        <p14:creationId xmlns:p14="http://schemas.microsoft.com/office/powerpoint/2010/main" val="4233824803"/>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2415" y="4800600"/>
            <a:ext cx="6591985"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42415" y="634965"/>
            <a:ext cx="6591985"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942415" y="5367338"/>
            <a:ext cx="6591985"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84168C93-3D90-40CC-9D5E-7D125BF9F584}" type="slidenum">
              <a:rPr lang="en-IN" smtClean="0"/>
              <a:t>‹#›</a:t>
            </a:fld>
            <a:endParaRPr lang="en-IN"/>
          </a:p>
        </p:txBody>
      </p:sp>
    </p:spTree>
    <p:extLst>
      <p:ext uri="{BB962C8B-B14F-4D97-AF65-F5344CB8AC3E}">
        <p14:creationId xmlns:p14="http://schemas.microsoft.com/office/powerpoint/2010/main" val="400760320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36" name="Group 35"/>
          <p:cNvGrpSpPr/>
          <p:nvPr/>
        </p:nvGrpSpPr>
        <p:grpSpPr>
          <a:xfrm>
            <a:off x="1" y="228600"/>
            <a:ext cx="1981200" cy="6638628"/>
            <a:chOff x="2487613" y="285750"/>
            <a:chExt cx="2428875" cy="5654676"/>
          </a:xfrm>
        </p:grpSpPr>
        <p:sp>
          <p:nvSpPr>
            <p:cNvPr id="37"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38"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39"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40"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41"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42"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43"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44"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45"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46"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47"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48"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49" name="Group 48"/>
          <p:cNvGrpSpPr/>
          <p:nvPr/>
        </p:nvGrpSpPr>
        <p:grpSpPr>
          <a:xfrm>
            <a:off x="20421" y="285"/>
            <a:ext cx="1952272" cy="6852968"/>
            <a:chOff x="6627813" y="195717"/>
            <a:chExt cx="1952625" cy="5678034"/>
          </a:xfrm>
        </p:grpSpPr>
        <p:sp>
          <p:nvSpPr>
            <p:cNvPr id="50" name="Freeform 27"/>
            <p:cNvSpPr/>
            <p:nvPr/>
          </p:nvSpPr>
          <p:spPr bwMode="auto">
            <a:xfrm>
              <a:off x="6627813" y="195717"/>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51"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52"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53"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54"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55"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56"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57"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58"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59"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60"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61"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62" name="Rectangle 61"/>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1945200" y="624110"/>
            <a:ext cx="6589200"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942415" y="2133600"/>
            <a:ext cx="6591985"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772400" y="6135089"/>
            <a:ext cx="766380" cy="370171"/>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IN"/>
          </a:p>
        </p:txBody>
      </p:sp>
      <p:sp>
        <p:nvSpPr>
          <p:cNvPr id="5" name="Footer Placeholder 4"/>
          <p:cNvSpPr>
            <a:spLocks noGrp="1"/>
          </p:cNvSpPr>
          <p:nvPr>
            <p:ph type="ftr" sz="quarter" idx="3"/>
          </p:nvPr>
        </p:nvSpPr>
        <p:spPr>
          <a:xfrm>
            <a:off x="1942415" y="6135809"/>
            <a:ext cx="5716488"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511228" y="787783"/>
            <a:ext cx="584978" cy="365125"/>
          </a:xfrm>
          <a:prstGeom prst="rect">
            <a:avLst/>
          </a:prstGeom>
        </p:spPr>
        <p:txBody>
          <a:bodyPr vert="horz" lIns="91440" tIns="45720" rIns="91440" bIns="45720" rtlCol="0" anchor="ctr"/>
          <a:lstStyle>
            <a:lvl1pPr algn="r">
              <a:defRPr sz="2000">
                <a:solidFill>
                  <a:srgbClr val="FEFFFF"/>
                </a:solidFill>
              </a:defRPr>
            </a:lvl1pPr>
          </a:lstStyle>
          <a:p>
            <a:fld id="{84168C93-3D90-40CC-9D5E-7D125BF9F584}" type="slidenum">
              <a:rPr lang="en-IN" smtClean="0"/>
              <a:t>‹#›</a:t>
            </a:fld>
            <a:endParaRPr lang="en-IN"/>
          </a:p>
        </p:txBody>
      </p:sp>
    </p:spTree>
    <p:extLst>
      <p:ext uri="{BB962C8B-B14F-4D97-AF65-F5344CB8AC3E}">
        <p14:creationId xmlns:p14="http://schemas.microsoft.com/office/powerpoint/2010/main" val="3602321842"/>
      </p:ext>
    </p:extLst>
  </p:cSld>
  <p:clrMap bg1="lt1" tx1="dk1" bg2="lt2" tx2="dk2" accent1="accent1" accent2="accent2" accent3="accent3" accent4="accent4" accent5="accent5" accent6="accent6" hlink="hlink" folHlink="folHlink"/>
  <p:sldLayoutIdLst>
    <p:sldLayoutId id="2147484205" r:id="rId1"/>
    <p:sldLayoutId id="2147484206" r:id="rId2"/>
    <p:sldLayoutId id="2147484207" r:id="rId3"/>
    <p:sldLayoutId id="2147484208" r:id="rId4"/>
    <p:sldLayoutId id="2147484209" r:id="rId5"/>
    <p:sldLayoutId id="2147484210" r:id="rId6"/>
    <p:sldLayoutId id="2147484211" r:id="rId7"/>
    <p:sldLayoutId id="2147484212" r:id="rId8"/>
    <p:sldLayoutId id="2147484213" r:id="rId9"/>
    <p:sldLayoutId id="2147484214" r:id="rId10"/>
    <p:sldLayoutId id="2147484215" r:id="rId11"/>
    <p:sldLayoutId id="2147484216" r:id="rId12"/>
    <p:sldLayoutId id="2147484217" r:id="rId13"/>
    <p:sldLayoutId id="2147484218" r:id="rId14"/>
    <p:sldLayoutId id="2147484219" r:id="rId15"/>
    <p:sldLayoutId id="2147484220" r:id="rId16"/>
    <p:sldLayoutId id="2147484221" r:id="rId17"/>
  </p:sldLayoutIdLst>
  <p:hf sldNum="0" hdr="0" ft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3000" r="-3000"/>
          </a:stretch>
        </a:blipFill>
        <a:effectLst/>
      </p:bgPr>
    </p:bg>
    <p:spTree>
      <p:nvGrpSpPr>
        <p:cNvPr id="1" name="Shape 331"/>
        <p:cNvGrpSpPr/>
        <p:nvPr/>
      </p:nvGrpSpPr>
      <p:grpSpPr>
        <a:xfrm>
          <a:off x="0" y="0"/>
          <a:ext cx="0" cy="0"/>
          <a:chOff x="0" y="0"/>
          <a:chExt cx="0" cy="0"/>
        </a:xfrm>
      </p:grpSpPr>
      <p:sp>
        <p:nvSpPr>
          <p:cNvPr id="2" name="Rectangle 1">
            <a:extLst>
              <a:ext uri="{FF2B5EF4-FFF2-40B4-BE49-F238E27FC236}">
                <a16:creationId xmlns:a16="http://schemas.microsoft.com/office/drawing/2014/main" id="{758D978B-327F-8257-C376-4E3C350B0A2A}"/>
              </a:ext>
            </a:extLst>
          </p:cNvPr>
          <p:cNvSpPr/>
          <p:nvPr/>
        </p:nvSpPr>
        <p:spPr>
          <a:xfrm>
            <a:off x="1" y="0"/>
            <a:ext cx="9144000" cy="6858000"/>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2" name="Google Shape;332;p57"/>
          <p:cNvSpPr txBox="1"/>
          <p:nvPr/>
        </p:nvSpPr>
        <p:spPr>
          <a:xfrm>
            <a:off x="619760" y="628998"/>
            <a:ext cx="8046720" cy="4918362"/>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2776"/>
              </a:buClr>
              <a:buSzPts val="3600"/>
              <a:buFont typeface="Verdana"/>
              <a:buNone/>
            </a:pPr>
            <a:r>
              <a:rPr lang="en-US" sz="6600" b="1" i="0" strike="noStrike" cap="none" dirty="0">
                <a:solidFill>
                  <a:schemeClr val="dk1"/>
                </a:solidFill>
                <a:latin typeface="Arial"/>
                <a:ea typeface="Arial"/>
                <a:cs typeface="Arial"/>
                <a:sym typeface="Arial"/>
              </a:rPr>
              <a:t> </a:t>
            </a:r>
            <a:endParaRPr lang="en-US" sz="4800" b="1" dirty="0">
              <a:solidFill>
                <a:schemeClr val="bg1"/>
              </a:solidFill>
            </a:endParaRPr>
          </a:p>
          <a:p>
            <a:pPr lvl="0" algn="ctr">
              <a:buClr>
                <a:srgbClr val="002776"/>
              </a:buClr>
              <a:buSzPts val="3600"/>
            </a:pPr>
            <a:r>
              <a:rPr lang="en-US" sz="4800" b="1" dirty="0">
                <a:solidFill>
                  <a:schemeClr val="bg1"/>
                </a:solidFill>
                <a:latin typeface="Adobe Gothic Std B" panose="020B0800000000000000" pitchFamily="34" charset="-128"/>
                <a:ea typeface="Adobe Gothic Std B" panose="020B0800000000000000" pitchFamily="34" charset="-128"/>
              </a:rPr>
              <a:t> </a:t>
            </a:r>
            <a:endParaRPr lang="en-US" sz="4800" b="1" dirty="0">
              <a:solidFill>
                <a:schemeClr val="bg1"/>
              </a:solidFill>
              <a:ea typeface="Adobe Gothic Std B" panose="020B0800000000000000" pitchFamily="34" charset="-128"/>
            </a:endParaRPr>
          </a:p>
          <a:p>
            <a:pPr lvl="0" algn="ctr">
              <a:buClr>
                <a:srgbClr val="002776"/>
              </a:buClr>
              <a:buSzPts val="3600"/>
            </a:pPr>
            <a:r>
              <a:rPr lang="en-US" sz="4800" b="1" dirty="0">
                <a:solidFill>
                  <a:schemeClr val="bg1"/>
                </a:solidFill>
                <a:ea typeface="Adobe Gothic Std B" panose="020B0800000000000000" pitchFamily="34" charset="-128"/>
              </a:rPr>
              <a:t>Bank Loan of Customers Analysis</a:t>
            </a:r>
            <a:endParaRPr sz="4800" b="0" i="0" u="none" strike="noStrike" cap="none" dirty="0">
              <a:solidFill>
                <a:schemeClr val="bg1"/>
              </a:solidFill>
              <a:ea typeface="Adobe Gothic Std B" panose="020B0800000000000000" pitchFamily="34" charset="-128"/>
              <a:cs typeface="Arial"/>
              <a:sym typeface="Arial"/>
            </a:endParaRPr>
          </a:p>
        </p:txBody>
      </p:sp>
      <p:pic>
        <p:nvPicPr>
          <p:cNvPr id="333" name="Google Shape;333;p57"/>
          <p:cNvPicPr preferRelativeResize="0"/>
          <p:nvPr/>
        </p:nvPicPr>
        <p:blipFill rotWithShape="1">
          <a:blip r:embed="rId4">
            <a:alphaModFix/>
          </a:blip>
          <a:srcRect/>
          <a:stretch/>
        </p:blipFill>
        <p:spPr>
          <a:xfrm>
            <a:off x="354224" y="173207"/>
            <a:ext cx="1245635" cy="418700"/>
          </a:xfrm>
          <a:prstGeom prst="rect">
            <a:avLst/>
          </a:prstGeom>
          <a:noFill/>
          <a:ln>
            <a:noFill/>
          </a:ln>
        </p:spPr>
      </p:pic>
      <p:cxnSp>
        <p:nvCxnSpPr>
          <p:cNvPr id="5" name="Straight Connector 4">
            <a:extLst>
              <a:ext uri="{FF2B5EF4-FFF2-40B4-BE49-F238E27FC236}">
                <a16:creationId xmlns:a16="http://schemas.microsoft.com/office/drawing/2014/main" id="{5C17B58F-0456-EC9C-4F45-FFC3C137417B}"/>
              </a:ext>
            </a:extLst>
          </p:cNvPr>
          <p:cNvCxnSpPr>
            <a:cxnSpLocks/>
          </p:cNvCxnSpPr>
          <p:nvPr/>
        </p:nvCxnSpPr>
        <p:spPr>
          <a:xfrm>
            <a:off x="2549410" y="4469625"/>
            <a:ext cx="411555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43C36F9-8A93-41F1-AA80-5A7D966E5374}"/>
              </a:ext>
            </a:extLst>
          </p:cNvPr>
          <p:cNvCxnSpPr>
            <a:cxnSpLocks/>
          </p:cNvCxnSpPr>
          <p:nvPr/>
        </p:nvCxnSpPr>
        <p:spPr>
          <a:xfrm>
            <a:off x="1463040" y="1736585"/>
            <a:ext cx="620776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409005" y="734113"/>
            <a:ext cx="7611035" cy="516189"/>
          </a:xfrm>
        </p:spPr>
        <p:txBody>
          <a:bodyPr>
            <a:normAutofit/>
          </a:bodyPr>
          <a:lstStyle/>
          <a:p>
            <a:r>
              <a:rPr lang="en-US" sz="2400" b="1" dirty="0">
                <a:solidFill>
                  <a:schemeClr val="tx1"/>
                </a:solidFill>
              </a:rPr>
              <a:t>6. Home ownership Vs last payment date stats</a:t>
            </a:r>
            <a:endParaRPr lang="en-IN" sz="2400" b="1" dirty="0">
              <a:solidFill>
                <a:schemeClr val="tx1"/>
              </a:solidFill>
            </a:endParaRPr>
          </a:p>
        </p:txBody>
      </p:sp>
      <p:pic>
        <p:nvPicPr>
          <p:cNvPr id="6" name="slide7" descr="KPI_5">
            <a:extLst>
              <a:ext uri="{FF2B5EF4-FFF2-40B4-BE49-F238E27FC236}">
                <a16:creationId xmlns:a16="http://schemas.microsoft.com/office/drawing/2014/main" id="{E2D2C881-1CE3-4DE6-939F-B9317F1CE6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6795" y="1419003"/>
            <a:ext cx="5452162" cy="3087680"/>
          </a:xfrm>
          <a:prstGeom prst="rect">
            <a:avLst/>
          </a:prstGeom>
        </p:spPr>
      </p:pic>
      <p:sp>
        <p:nvSpPr>
          <p:cNvPr id="7" name="TextBox 6"/>
          <p:cNvSpPr txBox="1"/>
          <p:nvPr/>
        </p:nvSpPr>
        <p:spPr>
          <a:xfrm>
            <a:off x="1409005" y="4739950"/>
            <a:ext cx="7611035" cy="2031325"/>
          </a:xfrm>
          <a:prstGeom prst="rect">
            <a:avLst/>
          </a:prstGeom>
          <a:noFill/>
        </p:spPr>
        <p:txBody>
          <a:bodyPr wrap="square" rtlCol="0">
            <a:spAutoFit/>
          </a:bodyPr>
          <a:lstStyle/>
          <a:p>
            <a:pPr marL="342900" indent="-342900" algn="just">
              <a:buFont typeface="Arial" panose="020B0604020202020204" pitchFamily="34" charset="0"/>
              <a:buChar char="•"/>
            </a:pPr>
            <a:r>
              <a:rPr lang="en-US" dirty="0">
                <a:latin typeface="Arial" panose="020B0604020202020204" pitchFamily="34" charset="0"/>
                <a:cs typeface="Arial" panose="020B0604020202020204" pitchFamily="34" charset="0"/>
              </a:rPr>
              <a:t>Home </a:t>
            </a:r>
            <a:r>
              <a:rPr lang="en-IN" dirty="0">
                <a:latin typeface="Arial" panose="020B0604020202020204" pitchFamily="34" charset="0"/>
                <a:cs typeface="Arial" panose="020B0604020202020204" pitchFamily="34" charset="0"/>
              </a:rPr>
              <a:t>ownership consists of the 3 types that is mortgage, own and rent indicted by different colours blue, brown and orange respectively.</a:t>
            </a:r>
          </a:p>
          <a:p>
            <a:pPr marL="342900" indent="-342900" algn="just">
              <a:buFont typeface="Arial" panose="020B0604020202020204" pitchFamily="34" charset="0"/>
              <a:buChar char="•"/>
            </a:pPr>
            <a:r>
              <a:rPr lang="en-IN" dirty="0">
                <a:latin typeface="Arial" panose="020B0604020202020204" pitchFamily="34" charset="0"/>
                <a:cs typeface="Arial" panose="020B0604020202020204" pitchFamily="34" charset="0"/>
              </a:rPr>
              <a:t>In the bar plot of representation, The type of amount of Home ownership varies from 2008 to 2016. And the maximum amount reaches in year 2012, That is around 31M. And the minimum amount is in 2008.</a:t>
            </a:r>
          </a:p>
          <a:p>
            <a:pPr marL="342900" indent="-342900" algn="just">
              <a:buFont typeface="Arial" panose="020B0604020202020204" pitchFamily="34" charset="0"/>
              <a:buChar char="•"/>
            </a:pPr>
            <a:endParaRPr lang="en-US" b="1" dirty="0"/>
          </a:p>
        </p:txBody>
      </p:sp>
    </p:spTree>
    <p:extLst>
      <p:ext uri="{BB962C8B-B14F-4D97-AF65-F5344CB8AC3E}">
        <p14:creationId xmlns:p14="http://schemas.microsoft.com/office/powerpoint/2010/main" val="25107763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C0246-EE47-441F-FEED-A37C709FCD0D}"/>
              </a:ext>
            </a:extLst>
          </p:cNvPr>
          <p:cNvSpPr>
            <a:spLocks noGrp="1"/>
          </p:cNvSpPr>
          <p:nvPr>
            <p:ph type="title"/>
          </p:nvPr>
        </p:nvSpPr>
        <p:spPr>
          <a:xfrm>
            <a:off x="1942415" y="754738"/>
            <a:ext cx="5755340" cy="542217"/>
          </a:xfrm>
        </p:spPr>
        <p:txBody>
          <a:bodyPr>
            <a:normAutofit/>
          </a:bodyPr>
          <a:lstStyle/>
          <a:p>
            <a:pPr algn="ctr"/>
            <a:r>
              <a:rPr lang="en-US" sz="2400" b="1" dirty="0"/>
              <a:t>Bank Loan Dashboard</a:t>
            </a:r>
          </a:p>
        </p:txBody>
      </p:sp>
      <p:pic>
        <p:nvPicPr>
          <p:cNvPr id="5" name="Content Placeholder 4">
            <a:extLst>
              <a:ext uri="{FF2B5EF4-FFF2-40B4-BE49-F238E27FC236}">
                <a16:creationId xmlns:a16="http://schemas.microsoft.com/office/drawing/2014/main" id="{D4737162-887A-1E72-077B-62ADCB041BA1}"/>
              </a:ext>
            </a:extLst>
          </p:cNvPr>
          <p:cNvPicPr>
            <a:picLocks noGrp="1" noChangeAspect="1"/>
          </p:cNvPicPr>
          <p:nvPr>
            <p:ph idx="1"/>
          </p:nvPr>
        </p:nvPicPr>
        <p:blipFill>
          <a:blip r:embed="rId2"/>
          <a:stretch>
            <a:fillRect/>
          </a:stretch>
        </p:blipFill>
        <p:spPr>
          <a:xfrm>
            <a:off x="2498525" y="1259631"/>
            <a:ext cx="4639389" cy="5430854"/>
          </a:xfrm>
        </p:spPr>
      </p:pic>
      <p:pic>
        <p:nvPicPr>
          <p:cNvPr id="9" name="Picture 8">
            <a:extLst>
              <a:ext uri="{FF2B5EF4-FFF2-40B4-BE49-F238E27FC236}">
                <a16:creationId xmlns:a16="http://schemas.microsoft.com/office/drawing/2014/main" id="{E997A414-C336-C110-C5F5-1E4668F99678}"/>
              </a:ext>
            </a:extLst>
          </p:cNvPr>
          <p:cNvPicPr>
            <a:picLocks noChangeAspect="1"/>
          </p:cNvPicPr>
          <p:nvPr/>
        </p:nvPicPr>
        <p:blipFill>
          <a:blip r:embed="rId3"/>
          <a:stretch>
            <a:fillRect/>
          </a:stretch>
        </p:blipFill>
        <p:spPr>
          <a:xfrm>
            <a:off x="4549493" y="148769"/>
            <a:ext cx="504372" cy="504372"/>
          </a:xfrm>
          <a:prstGeom prst="rect">
            <a:avLst/>
          </a:prstGeom>
        </p:spPr>
      </p:pic>
    </p:spTree>
    <p:extLst>
      <p:ext uri="{BB962C8B-B14F-4D97-AF65-F5344CB8AC3E}">
        <p14:creationId xmlns:p14="http://schemas.microsoft.com/office/powerpoint/2010/main" val="33519933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483566" y="718458"/>
            <a:ext cx="7389845" cy="513184"/>
          </a:xfrm>
        </p:spPr>
        <p:txBody>
          <a:bodyPr>
            <a:normAutofit/>
          </a:bodyPr>
          <a:lstStyle/>
          <a:p>
            <a:pPr algn="ctr"/>
            <a:r>
              <a:rPr lang="en-US" sz="2400" b="1" dirty="0">
                <a:solidFill>
                  <a:schemeClr val="tx1"/>
                </a:solidFill>
              </a:rPr>
              <a:t>Bank Loan Dashboard</a:t>
            </a:r>
            <a:endParaRPr lang="en-IN" sz="2400" b="1" dirty="0">
              <a:solidFill>
                <a:schemeClr val="tx1"/>
              </a:solidFill>
            </a:endParaRPr>
          </a:p>
        </p:txBody>
      </p:sp>
      <p:pic>
        <p:nvPicPr>
          <p:cNvPr id="6" name="slide8" descr="Main Dashboard">
            <a:extLst>
              <a:ext uri="{FF2B5EF4-FFF2-40B4-BE49-F238E27FC236}">
                <a16:creationId xmlns:a16="http://schemas.microsoft.com/office/drawing/2014/main" id="{E6F35238-3608-42A3-B28D-1B688DD0FE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9004" y="1538452"/>
            <a:ext cx="7744408" cy="4601090"/>
          </a:xfrm>
          <a:prstGeom prst="rect">
            <a:avLst/>
          </a:prstGeom>
        </p:spPr>
      </p:pic>
      <p:pic>
        <p:nvPicPr>
          <p:cNvPr id="3" name="Picture 2">
            <a:extLst>
              <a:ext uri="{FF2B5EF4-FFF2-40B4-BE49-F238E27FC236}">
                <a16:creationId xmlns:a16="http://schemas.microsoft.com/office/drawing/2014/main" id="{32E7C843-5112-2C4F-75B2-1CB53658A245}"/>
              </a:ext>
            </a:extLst>
          </p:cNvPr>
          <p:cNvPicPr>
            <a:picLocks noChangeAspect="1"/>
          </p:cNvPicPr>
          <p:nvPr/>
        </p:nvPicPr>
        <p:blipFill>
          <a:blip r:embed="rId3"/>
          <a:stretch>
            <a:fillRect/>
          </a:stretch>
        </p:blipFill>
        <p:spPr>
          <a:xfrm>
            <a:off x="4140403" y="208288"/>
            <a:ext cx="1877848" cy="388871"/>
          </a:xfrm>
          <a:prstGeom prst="rect">
            <a:avLst/>
          </a:prstGeom>
        </p:spPr>
      </p:pic>
    </p:spTree>
    <p:extLst>
      <p:ext uri="{BB962C8B-B14F-4D97-AF65-F5344CB8AC3E}">
        <p14:creationId xmlns:p14="http://schemas.microsoft.com/office/powerpoint/2010/main" val="15358627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483566" y="718458"/>
            <a:ext cx="7389845" cy="513184"/>
          </a:xfrm>
        </p:spPr>
        <p:txBody>
          <a:bodyPr>
            <a:normAutofit/>
          </a:bodyPr>
          <a:lstStyle/>
          <a:p>
            <a:pPr algn="ctr"/>
            <a:r>
              <a:rPr lang="en-US" sz="2400" b="1" dirty="0">
                <a:solidFill>
                  <a:schemeClr val="tx1"/>
                </a:solidFill>
              </a:rPr>
              <a:t>Bank Loan Dashboard</a:t>
            </a:r>
            <a:endParaRPr lang="en-IN" sz="2400" b="1" dirty="0">
              <a:solidFill>
                <a:schemeClr val="tx1"/>
              </a:solidFill>
            </a:endParaRPr>
          </a:p>
        </p:txBody>
      </p:sp>
      <p:pic>
        <p:nvPicPr>
          <p:cNvPr id="5" name="Picture 4">
            <a:extLst>
              <a:ext uri="{FF2B5EF4-FFF2-40B4-BE49-F238E27FC236}">
                <a16:creationId xmlns:a16="http://schemas.microsoft.com/office/drawing/2014/main" id="{2AE14540-2222-AEE4-9A86-263C1B71AA0A}"/>
              </a:ext>
            </a:extLst>
          </p:cNvPr>
          <p:cNvPicPr>
            <a:picLocks noChangeAspect="1"/>
          </p:cNvPicPr>
          <p:nvPr/>
        </p:nvPicPr>
        <p:blipFill>
          <a:blip r:embed="rId2"/>
          <a:stretch>
            <a:fillRect/>
          </a:stretch>
        </p:blipFill>
        <p:spPr>
          <a:xfrm>
            <a:off x="4327847" y="0"/>
            <a:ext cx="1701282" cy="850641"/>
          </a:xfrm>
          <a:prstGeom prst="rect">
            <a:avLst/>
          </a:prstGeom>
        </p:spPr>
      </p:pic>
      <p:pic>
        <p:nvPicPr>
          <p:cNvPr id="10" name="Picture 9">
            <a:extLst>
              <a:ext uri="{FF2B5EF4-FFF2-40B4-BE49-F238E27FC236}">
                <a16:creationId xmlns:a16="http://schemas.microsoft.com/office/drawing/2014/main" id="{61354520-0A43-51C4-4C13-C12673BA9C76}"/>
              </a:ext>
            </a:extLst>
          </p:cNvPr>
          <p:cNvPicPr>
            <a:picLocks noChangeAspect="1"/>
          </p:cNvPicPr>
          <p:nvPr/>
        </p:nvPicPr>
        <p:blipFill>
          <a:blip r:embed="rId3"/>
          <a:stretch>
            <a:fillRect/>
          </a:stretch>
        </p:blipFill>
        <p:spPr>
          <a:xfrm>
            <a:off x="1162228" y="1569099"/>
            <a:ext cx="7711183" cy="4393162"/>
          </a:xfrm>
          <a:prstGeom prst="rect">
            <a:avLst/>
          </a:prstGeom>
        </p:spPr>
      </p:pic>
    </p:spTree>
    <p:extLst>
      <p:ext uri="{BB962C8B-B14F-4D97-AF65-F5344CB8AC3E}">
        <p14:creationId xmlns:p14="http://schemas.microsoft.com/office/powerpoint/2010/main" val="37304084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651036" y="769959"/>
            <a:ext cx="6865729" cy="471013"/>
          </a:xfrm>
        </p:spPr>
        <p:txBody>
          <a:bodyPr>
            <a:normAutofit/>
          </a:bodyPr>
          <a:lstStyle/>
          <a:p>
            <a:pPr algn="ctr"/>
            <a:r>
              <a:rPr lang="en-IN" sz="2400" b="1" dirty="0">
                <a:solidFill>
                  <a:schemeClr val="tx1"/>
                </a:solidFill>
              </a:rPr>
              <a:t>Conclusion</a:t>
            </a:r>
          </a:p>
        </p:txBody>
      </p:sp>
      <p:sp>
        <p:nvSpPr>
          <p:cNvPr id="8" name="TextBox 7"/>
          <p:cNvSpPr txBox="1"/>
          <p:nvPr/>
        </p:nvSpPr>
        <p:spPr>
          <a:xfrm>
            <a:off x="1854368" y="1820384"/>
            <a:ext cx="6865729" cy="1701684"/>
          </a:xfrm>
          <a:prstGeom prst="rect">
            <a:avLst/>
          </a:prstGeom>
          <a:noFill/>
        </p:spPr>
        <p:txBody>
          <a:bodyPr wrap="square" rtlCol="0">
            <a:spAutoFit/>
          </a:bodyPr>
          <a:lstStyle/>
          <a:p>
            <a:pPr algn="just">
              <a:lnSpc>
                <a:spcPct val="150000"/>
              </a:lnSpc>
            </a:pPr>
            <a:r>
              <a:rPr lang="en-US" dirty="0"/>
              <a:t>From the analysis of above dashboards and reports we can draw hidden insights. With the use of gained insights from the </a:t>
            </a:r>
            <a:r>
              <a:rPr lang="en-IN" dirty="0"/>
              <a:t>given KPI’s of finance dataset, Accurate </a:t>
            </a:r>
            <a:r>
              <a:rPr lang="en-US" dirty="0"/>
              <a:t>business decisions are made and can track the business state.</a:t>
            </a:r>
          </a:p>
        </p:txBody>
      </p:sp>
    </p:spTree>
    <p:extLst>
      <p:ext uri="{BB962C8B-B14F-4D97-AF65-F5344CB8AC3E}">
        <p14:creationId xmlns:p14="http://schemas.microsoft.com/office/powerpoint/2010/main" val="30138639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524FC3B-AABB-3AFD-C152-F93B331ECEFA}"/>
              </a:ext>
            </a:extLst>
          </p:cNvPr>
          <p:cNvSpPr/>
          <p:nvPr/>
        </p:nvSpPr>
        <p:spPr>
          <a:xfrm>
            <a:off x="2881033" y="2715410"/>
            <a:ext cx="4035080" cy="923330"/>
          </a:xfrm>
          <a:prstGeom prst="rect">
            <a:avLst/>
          </a:prstGeom>
        </p:spPr>
        <p:style>
          <a:lnRef idx="2">
            <a:schemeClr val="accent1"/>
          </a:lnRef>
          <a:fillRef idx="1">
            <a:schemeClr val="lt1"/>
          </a:fillRef>
          <a:effectRef idx="0">
            <a:schemeClr val="accent1"/>
          </a:effectRef>
          <a:fontRef idx="minor">
            <a:schemeClr val="dk1"/>
          </a:fontRef>
        </p:style>
        <p:txBody>
          <a:bodyPr wrap="none" lIns="91440" tIns="45720" rIns="91440" bIns="45720">
            <a:spAutoFit/>
          </a:bodyPr>
          <a:lstStyle/>
          <a:p>
            <a:pPr algn="ctr"/>
            <a:r>
              <a:rPr lang="en-IN" sz="5400" dirty="0">
                <a:ln w="0"/>
                <a:solidFill>
                  <a:schemeClr val="accent1"/>
                </a:solidFill>
                <a:effectLst>
                  <a:outerShdw blurRad="38100" dist="25400" dir="5400000" algn="ctr" rotWithShape="0">
                    <a:srgbClr val="6E747A">
                      <a:alpha val="43000"/>
                    </a:srgbClr>
                  </a:outerShdw>
                </a:effectLst>
              </a:rPr>
              <a:t>Thank You !</a:t>
            </a:r>
            <a:endParaRPr lang="en-US" sz="540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10276139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41099" y="769958"/>
            <a:ext cx="6352540" cy="415030"/>
          </a:xfrm>
        </p:spPr>
        <p:txBody>
          <a:bodyPr>
            <a:normAutofit fontScale="90000"/>
          </a:bodyPr>
          <a:lstStyle/>
          <a:p>
            <a:pPr algn="ctr"/>
            <a:r>
              <a:rPr lang="en-IN" sz="2400" b="1" dirty="0">
                <a:solidFill>
                  <a:schemeClr val="tx1"/>
                </a:solidFill>
              </a:rPr>
              <a:t>Dataset Introduction</a:t>
            </a:r>
          </a:p>
        </p:txBody>
      </p:sp>
      <p:sp>
        <p:nvSpPr>
          <p:cNvPr id="8" name="TextBox 7"/>
          <p:cNvSpPr txBox="1"/>
          <p:nvPr/>
        </p:nvSpPr>
        <p:spPr>
          <a:xfrm>
            <a:off x="2183363" y="1628100"/>
            <a:ext cx="6630041" cy="2585323"/>
          </a:xfrm>
          <a:prstGeom prst="rect">
            <a:avLst/>
          </a:prstGeom>
          <a:noFill/>
        </p:spPr>
        <p:txBody>
          <a:bodyPr wrap="square" rtlCol="0">
            <a:spAutoFit/>
          </a:bodyPr>
          <a:lstStyle/>
          <a:p>
            <a:r>
              <a:rPr lang="en-IN" dirty="0">
                <a:latin typeface="Arial" panose="020B0604020202020204" pitchFamily="34" charset="0"/>
                <a:cs typeface="Arial" panose="020B0604020202020204" pitchFamily="34" charset="0"/>
              </a:rPr>
              <a:t>Domain : Finance </a:t>
            </a:r>
          </a:p>
          <a:p>
            <a:endParaRPr lang="en-IN" dirty="0">
              <a:latin typeface="Arial" panose="020B0604020202020204" pitchFamily="34" charset="0"/>
              <a:cs typeface="Arial" panose="020B0604020202020204" pitchFamily="34" charset="0"/>
            </a:endParaRPr>
          </a:p>
          <a:p>
            <a:r>
              <a:rPr lang="en-IN" dirty="0">
                <a:latin typeface="Arial" panose="020B0604020202020204" pitchFamily="34" charset="0"/>
                <a:cs typeface="Arial" panose="020B0604020202020204" pitchFamily="34" charset="0"/>
              </a:rPr>
              <a:t>Project : Bank loan of customers </a:t>
            </a:r>
          </a:p>
          <a:p>
            <a:endParaRPr lang="en-IN" dirty="0">
              <a:latin typeface="Arial" panose="020B0604020202020204" pitchFamily="34" charset="0"/>
              <a:cs typeface="Arial" panose="020B0604020202020204" pitchFamily="34" charset="0"/>
            </a:endParaRPr>
          </a:p>
          <a:p>
            <a:r>
              <a:rPr lang="en-IN" dirty="0">
                <a:latin typeface="Arial" panose="020B0604020202020204" pitchFamily="34" charset="0"/>
                <a:cs typeface="Arial" panose="020B0604020202020204" pitchFamily="34" charset="0"/>
              </a:rPr>
              <a:t>Datasets : Finance_1.xlsx &amp; Finance_2.xlsx </a:t>
            </a:r>
          </a:p>
          <a:p>
            <a:endParaRPr lang="en-IN" dirty="0">
              <a:latin typeface="Arial" panose="020B0604020202020204" pitchFamily="34" charset="0"/>
              <a:cs typeface="Arial" panose="020B0604020202020204" pitchFamily="34" charset="0"/>
            </a:endParaRPr>
          </a:p>
          <a:p>
            <a:r>
              <a:rPr lang="en-IN" dirty="0">
                <a:latin typeface="Arial" panose="020B0604020202020204" pitchFamily="34" charset="0"/>
                <a:cs typeface="Arial" panose="020B0604020202020204" pitchFamily="34" charset="0"/>
              </a:rPr>
              <a:t>Dataset Type : Excel Data Dataset Size: </a:t>
            </a:r>
          </a:p>
          <a:p>
            <a:endParaRPr lang="en-IN" dirty="0">
              <a:latin typeface="Arial" panose="020B0604020202020204" pitchFamily="34" charset="0"/>
              <a:cs typeface="Arial" panose="020B0604020202020204" pitchFamily="34" charset="0"/>
            </a:endParaRPr>
          </a:p>
          <a:p>
            <a:r>
              <a:rPr lang="en-IN" dirty="0">
                <a:latin typeface="Arial" panose="020B0604020202020204" pitchFamily="34" charset="0"/>
                <a:cs typeface="Arial" panose="020B0604020202020204" pitchFamily="34" charset="0"/>
              </a:rPr>
              <a:t>Each Excel file has 39k+ records</a:t>
            </a:r>
          </a:p>
        </p:txBody>
      </p:sp>
    </p:spTree>
    <p:extLst>
      <p:ext uri="{BB962C8B-B14F-4D97-AF65-F5344CB8AC3E}">
        <p14:creationId xmlns:p14="http://schemas.microsoft.com/office/powerpoint/2010/main" val="29935662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774073"/>
            <a:ext cx="6867331" cy="485560"/>
          </a:xfrm>
        </p:spPr>
        <p:txBody>
          <a:bodyPr>
            <a:normAutofit/>
          </a:bodyPr>
          <a:lstStyle/>
          <a:p>
            <a:pPr algn="ctr"/>
            <a:r>
              <a:rPr lang="en-IN" sz="2400" b="1" dirty="0">
                <a:solidFill>
                  <a:schemeClr val="tx1"/>
                </a:solidFill>
              </a:rPr>
              <a:t>Project Objective</a:t>
            </a:r>
          </a:p>
        </p:txBody>
      </p:sp>
      <p:sp>
        <p:nvSpPr>
          <p:cNvPr id="8" name="TextBox 7"/>
          <p:cNvSpPr txBox="1"/>
          <p:nvPr/>
        </p:nvSpPr>
        <p:spPr>
          <a:xfrm>
            <a:off x="2071397" y="1550617"/>
            <a:ext cx="6604566" cy="2949525"/>
          </a:xfrm>
          <a:prstGeom prst="rect">
            <a:avLst/>
          </a:prstGeom>
          <a:noFill/>
        </p:spPr>
        <p:txBody>
          <a:bodyPr wrap="square" rtlCol="0">
            <a:spAutoFit/>
          </a:bodyPr>
          <a:lstStyle/>
          <a:p>
            <a:pPr algn="just">
              <a:lnSpc>
                <a:spcPct val="150000"/>
              </a:lnSpc>
            </a:pPr>
            <a:r>
              <a:rPr lang="en-US" dirty="0">
                <a:latin typeface="Arial" panose="020B0604020202020204" pitchFamily="34" charset="0"/>
                <a:cs typeface="Arial" panose="020B0604020202020204" pitchFamily="34" charset="0"/>
              </a:rPr>
              <a:t>The project aim to analyze the </a:t>
            </a:r>
            <a:r>
              <a:rPr lang="en-IN" dirty="0">
                <a:latin typeface="Arial" panose="020B0604020202020204" pitchFamily="34" charset="0"/>
                <a:cs typeface="Arial" panose="020B0604020202020204" pitchFamily="34" charset="0"/>
              </a:rPr>
              <a:t>Finance dataset of bank loan of customers, </a:t>
            </a:r>
            <a:r>
              <a:rPr lang="en-US" dirty="0">
                <a:latin typeface="Arial" panose="020B0604020202020204" pitchFamily="34" charset="0"/>
                <a:cs typeface="Arial" panose="020B0604020202020204" pitchFamily="34" charset="0"/>
              </a:rPr>
              <a:t>through a report to get insights from it by </a:t>
            </a:r>
            <a:r>
              <a:rPr lang="en-IN" dirty="0">
                <a:latin typeface="Arial" panose="020B0604020202020204" pitchFamily="34" charset="0"/>
                <a:cs typeface="Arial" panose="020B0604020202020204" pitchFamily="34" charset="0"/>
              </a:rPr>
              <a:t>using different software tools such as Excel, MySQL, Tableau and Power Bi</a:t>
            </a:r>
            <a:r>
              <a:rPr lang="en-US" dirty="0">
                <a:latin typeface="Arial" panose="020B0604020202020204" pitchFamily="34" charset="0"/>
                <a:cs typeface="Arial" panose="020B0604020202020204" pitchFamily="34" charset="0"/>
              </a:rPr>
              <a:t>. </a:t>
            </a:r>
          </a:p>
          <a:p>
            <a:pPr algn="just">
              <a:lnSpc>
                <a:spcPct val="150000"/>
              </a:lnSpc>
            </a:pPr>
            <a:endParaRPr lang="en-US" dirty="0">
              <a:latin typeface="Arial" panose="020B0604020202020204" pitchFamily="34" charset="0"/>
              <a:cs typeface="Arial" panose="020B0604020202020204" pitchFamily="34" charset="0"/>
            </a:endParaRPr>
          </a:p>
          <a:p>
            <a:pPr algn="just">
              <a:lnSpc>
                <a:spcPct val="150000"/>
              </a:lnSpc>
            </a:pPr>
            <a:r>
              <a:rPr lang="en-US" dirty="0">
                <a:latin typeface="Arial" panose="020B0604020202020204" pitchFamily="34" charset="0"/>
                <a:cs typeface="Arial" panose="020B0604020202020204" pitchFamily="34" charset="0"/>
              </a:rPr>
              <a:t>From these gained insights accurate business decisions are made.</a:t>
            </a:r>
          </a:p>
        </p:txBody>
      </p:sp>
    </p:spTree>
    <p:extLst>
      <p:ext uri="{BB962C8B-B14F-4D97-AF65-F5344CB8AC3E}">
        <p14:creationId xmlns:p14="http://schemas.microsoft.com/office/powerpoint/2010/main" val="1599528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044310" y="786337"/>
            <a:ext cx="7055380" cy="748553"/>
          </a:xfrm>
        </p:spPr>
        <p:txBody>
          <a:bodyPr>
            <a:normAutofit/>
          </a:bodyPr>
          <a:lstStyle/>
          <a:p>
            <a:pPr algn="ctr"/>
            <a:r>
              <a:rPr lang="en-IN" sz="2400" b="1" dirty="0">
                <a:solidFill>
                  <a:schemeClr val="tx1"/>
                </a:solidFill>
              </a:rPr>
              <a:t>Key Performance Indicators</a:t>
            </a:r>
          </a:p>
        </p:txBody>
      </p:sp>
      <p:sp>
        <p:nvSpPr>
          <p:cNvPr id="8" name="TextBox 7"/>
          <p:cNvSpPr txBox="1"/>
          <p:nvPr/>
        </p:nvSpPr>
        <p:spPr>
          <a:xfrm>
            <a:off x="2461838" y="1859339"/>
            <a:ext cx="6001028" cy="3139321"/>
          </a:xfrm>
          <a:prstGeom prst="rect">
            <a:avLst/>
          </a:prstGeom>
          <a:noFill/>
        </p:spPr>
        <p:txBody>
          <a:bodyPr wrap="square" rtlCol="0">
            <a:spAutoFit/>
          </a:bodyPr>
          <a:lstStyle/>
          <a:p>
            <a:pPr marL="285750" indent="-285750" algn="just">
              <a:buFont typeface="Wingdings" panose="05000000000000000000" pitchFamily="2" charset="2"/>
              <a:buChar char="Ø"/>
            </a:pPr>
            <a:r>
              <a:rPr lang="en-US" dirty="0">
                <a:latin typeface="Arial" panose="020B0604020202020204" pitchFamily="34" charset="0"/>
                <a:cs typeface="Arial" panose="020B0604020202020204" pitchFamily="34" charset="0"/>
              </a:rPr>
              <a:t>Year wise loan amount Stats </a:t>
            </a:r>
          </a:p>
          <a:p>
            <a:pPr marL="285750" indent="-285750" algn="just">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285750" indent="-285750" algn="just">
              <a:buFont typeface="Wingdings" panose="05000000000000000000" pitchFamily="2" charset="2"/>
              <a:buChar char="Ø"/>
            </a:pPr>
            <a:r>
              <a:rPr lang="en-US" dirty="0">
                <a:latin typeface="Arial" panose="020B0604020202020204" pitchFamily="34" charset="0"/>
                <a:cs typeface="Arial" panose="020B0604020202020204" pitchFamily="34" charset="0"/>
              </a:rPr>
              <a:t>Grade and Sub-Grade wise revolving balance </a:t>
            </a:r>
          </a:p>
          <a:p>
            <a:pPr marL="285750" indent="-285750" algn="just">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285750" indent="-285750" algn="just">
              <a:buFont typeface="Wingdings" panose="05000000000000000000" pitchFamily="2" charset="2"/>
              <a:buChar char="Ø"/>
            </a:pPr>
            <a:r>
              <a:rPr lang="en-US" dirty="0">
                <a:latin typeface="Arial" panose="020B0604020202020204" pitchFamily="34" charset="0"/>
                <a:cs typeface="Arial" panose="020B0604020202020204" pitchFamily="34" charset="0"/>
              </a:rPr>
              <a:t>Total Payment for Verified and Non-Verified Status </a:t>
            </a:r>
          </a:p>
          <a:p>
            <a:pPr marL="285750" indent="-285750" algn="just">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285750" indent="-285750" algn="just">
              <a:buFont typeface="Wingdings" panose="05000000000000000000" pitchFamily="2" charset="2"/>
              <a:buChar char="Ø"/>
            </a:pPr>
            <a:r>
              <a:rPr lang="en-US" dirty="0">
                <a:latin typeface="Arial" panose="020B0604020202020204" pitchFamily="34" charset="0"/>
                <a:cs typeface="Arial" panose="020B0604020202020204" pitchFamily="34" charset="0"/>
              </a:rPr>
              <a:t>State wise loan status </a:t>
            </a:r>
          </a:p>
          <a:p>
            <a:pPr marL="285750" indent="-285750" algn="just">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285750" indent="-285750" algn="just">
              <a:buFont typeface="Wingdings" panose="05000000000000000000" pitchFamily="2" charset="2"/>
              <a:buChar char="Ø"/>
            </a:pPr>
            <a:r>
              <a:rPr lang="en-US" dirty="0">
                <a:latin typeface="Arial" panose="020B0604020202020204" pitchFamily="34" charset="0"/>
                <a:cs typeface="Arial" panose="020B0604020202020204" pitchFamily="34" charset="0"/>
              </a:rPr>
              <a:t>Month wise loan status</a:t>
            </a:r>
          </a:p>
          <a:p>
            <a:pPr marL="285750" indent="-285750" algn="just">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285750" indent="-285750" algn="just">
              <a:buFont typeface="Wingdings" panose="05000000000000000000" pitchFamily="2" charset="2"/>
              <a:buChar char="Ø"/>
            </a:pPr>
            <a:r>
              <a:rPr lang="en-US" dirty="0">
                <a:latin typeface="Arial" panose="020B0604020202020204" pitchFamily="34" charset="0"/>
                <a:cs typeface="Arial" panose="020B0604020202020204" pitchFamily="34" charset="0"/>
              </a:rPr>
              <a:t>Home ownership Vs last payment date stats</a:t>
            </a:r>
            <a:endParaRPr lang="en-IN"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EB335BE8-18BA-38F8-86F8-079890B96F33}"/>
              </a:ext>
            </a:extLst>
          </p:cNvPr>
          <p:cNvPicPr>
            <a:picLocks noChangeAspect="1"/>
          </p:cNvPicPr>
          <p:nvPr/>
        </p:nvPicPr>
        <p:blipFill>
          <a:blip r:embed="rId2"/>
          <a:stretch>
            <a:fillRect/>
          </a:stretch>
        </p:blipFill>
        <p:spPr>
          <a:xfrm>
            <a:off x="2461838" y="5684881"/>
            <a:ext cx="601825" cy="601825"/>
          </a:xfrm>
          <a:prstGeom prst="rect">
            <a:avLst/>
          </a:prstGeom>
        </p:spPr>
      </p:pic>
      <p:pic>
        <p:nvPicPr>
          <p:cNvPr id="12" name="Picture 11">
            <a:extLst>
              <a:ext uri="{FF2B5EF4-FFF2-40B4-BE49-F238E27FC236}">
                <a16:creationId xmlns:a16="http://schemas.microsoft.com/office/drawing/2014/main" id="{51AC2C41-1C09-808B-74DD-1392816B472B}"/>
              </a:ext>
            </a:extLst>
          </p:cNvPr>
          <p:cNvPicPr>
            <a:picLocks noChangeAspect="1"/>
          </p:cNvPicPr>
          <p:nvPr/>
        </p:nvPicPr>
        <p:blipFill>
          <a:blip r:embed="rId3"/>
          <a:stretch>
            <a:fillRect/>
          </a:stretch>
        </p:blipFill>
        <p:spPr>
          <a:xfrm>
            <a:off x="3552329" y="5534601"/>
            <a:ext cx="1103646" cy="827735"/>
          </a:xfrm>
          <a:prstGeom prst="rect">
            <a:avLst/>
          </a:prstGeom>
        </p:spPr>
      </p:pic>
      <p:pic>
        <p:nvPicPr>
          <p:cNvPr id="14" name="Picture 13">
            <a:extLst>
              <a:ext uri="{FF2B5EF4-FFF2-40B4-BE49-F238E27FC236}">
                <a16:creationId xmlns:a16="http://schemas.microsoft.com/office/drawing/2014/main" id="{08FD4D85-8E06-459E-C4AC-6A111890590E}"/>
              </a:ext>
            </a:extLst>
          </p:cNvPr>
          <p:cNvPicPr>
            <a:picLocks noChangeAspect="1"/>
          </p:cNvPicPr>
          <p:nvPr/>
        </p:nvPicPr>
        <p:blipFill>
          <a:blip r:embed="rId4"/>
          <a:stretch>
            <a:fillRect/>
          </a:stretch>
        </p:blipFill>
        <p:spPr>
          <a:xfrm>
            <a:off x="6920207" y="5595460"/>
            <a:ext cx="1701279" cy="850640"/>
          </a:xfrm>
          <a:prstGeom prst="rect">
            <a:avLst/>
          </a:prstGeom>
        </p:spPr>
      </p:pic>
      <p:pic>
        <p:nvPicPr>
          <p:cNvPr id="16" name="Picture 15">
            <a:extLst>
              <a:ext uri="{FF2B5EF4-FFF2-40B4-BE49-F238E27FC236}">
                <a16:creationId xmlns:a16="http://schemas.microsoft.com/office/drawing/2014/main" id="{D0FE88EB-E2F5-6A91-788E-13FE09EA6628}"/>
              </a:ext>
            </a:extLst>
          </p:cNvPr>
          <p:cNvPicPr>
            <a:picLocks noChangeAspect="1"/>
          </p:cNvPicPr>
          <p:nvPr/>
        </p:nvPicPr>
        <p:blipFill>
          <a:blip r:embed="rId5"/>
          <a:stretch>
            <a:fillRect/>
          </a:stretch>
        </p:blipFill>
        <p:spPr>
          <a:xfrm>
            <a:off x="5016751" y="5867877"/>
            <a:ext cx="1679518" cy="347800"/>
          </a:xfrm>
          <a:prstGeom prst="rect">
            <a:avLst/>
          </a:prstGeom>
        </p:spPr>
      </p:pic>
    </p:spTree>
    <p:extLst>
      <p:ext uri="{BB962C8B-B14F-4D97-AF65-F5344CB8AC3E}">
        <p14:creationId xmlns:p14="http://schemas.microsoft.com/office/powerpoint/2010/main" val="13984076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446245" y="742127"/>
            <a:ext cx="7058013" cy="522984"/>
          </a:xfrm>
        </p:spPr>
        <p:txBody>
          <a:bodyPr>
            <a:normAutofit/>
          </a:bodyPr>
          <a:lstStyle/>
          <a:p>
            <a:r>
              <a:rPr lang="en-US" sz="2400" b="1" dirty="0">
                <a:solidFill>
                  <a:schemeClr val="tx1"/>
                </a:solidFill>
              </a:rPr>
              <a:t>1. Year wise loan amount Stats</a:t>
            </a:r>
            <a:endParaRPr lang="en-IN" sz="2400" b="1" dirty="0">
              <a:solidFill>
                <a:schemeClr val="tx1"/>
              </a:solidFill>
            </a:endParaRPr>
          </a:p>
        </p:txBody>
      </p:sp>
      <p:pic>
        <p:nvPicPr>
          <p:cNvPr id="6" name="slide2" descr="KPI_1">
            <a:extLst>
              <a:ext uri="{FF2B5EF4-FFF2-40B4-BE49-F238E27FC236}">
                <a16:creationId xmlns:a16="http://schemas.microsoft.com/office/drawing/2014/main" id="{F42FEF45-BA5F-49FD-BF3D-84996AA511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28603" y="1457389"/>
            <a:ext cx="4489538" cy="2508121"/>
          </a:xfrm>
          <a:prstGeom prst="rect">
            <a:avLst/>
          </a:prstGeom>
        </p:spPr>
      </p:pic>
      <p:sp>
        <p:nvSpPr>
          <p:cNvPr id="7" name="TextBox 6"/>
          <p:cNvSpPr txBox="1"/>
          <p:nvPr/>
        </p:nvSpPr>
        <p:spPr>
          <a:xfrm>
            <a:off x="1679209" y="4204443"/>
            <a:ext cx="7263588" cy="1754326"/>
          </a:xfrm>
          <a:prstGeom prst="rect">
            <a:avLst/>
          </a:prstGeom>
          <a:noFill/>
        </p:spPr>
        <p:txBody>
          <a:bodyPr wrap="square" rtlCol="0">
            <a:spAutoFit/>
          </a:bodyPr>
          <a:lstStyle/>
          <a:p>
            <a:pPr marL="342900" indent="-342900" algn="just">
              <a:buFont typeface="Arial" panose="020B0604020202020204" pitchFamily="34" charset="0"/>
              <a:buChar char="•"/>
            </a:pPr>
            <a:r>
              <a:rPr lang="en-US" dirty="0">
                <a:latin typeface="Arial" panose="020B0604020202020204" pitchFamily="34" charset="0"/>
                <a:cs typeface="Arial" panose="020B0604020202020204" pitchFamily="34" charset="0"/>
              </a:rPr>
              <a:t>The Loan </a:t>
            </a:r>
            <a:r>
              <a:rPr lang="en-IN" dirty="0">
                <a:latin typeface="Arial" panose="020B0604020202020204" pitchFamily="34" charset="0"/>
                <a:cs typeface="Arial" panose="020B0604020202020204" pitchFamily="34" charset="0"/>
              </a:rPr>
              <a:t>amount is directly proportional with the increasing years.</a:t>
            </a:r>
          </a:p>
          <a:p>
            <a:pPr marL="342900" indent="-342900" algn="just">
              <a:buFont typeface="Arial" panose="020B0604020202020204" pitchFamily="34" charset="0"/>
              <a:buChar char="•"/>
            </a:pPr>
            <a:r>
              <a:rPr lang="en-IN" dirty="0">
                <a:latin typeface="Arial" panose="020B0604020202020204" pitchFamily="34" charset="0"/>
                <a:cs typeface="Arial" panose="020B0604020202020204" pitchFamily="34" charset="0"/>
              </a:rPr>
              <a:t>It is continuously increasing by each year as you see it‘s varies from 2.22M to 260.51M between the years 2007 to 2011.</a:t>
            </a:r>
          </a:p>
          <a:p>
            <a:pPr marL="342900" indent="-342900" algn="just">
              <a:buFont typeface="Arial" panose="020B0604020202020204" pitchFamily="34" charset="0"/>
              <a:buChar char="•"/>
            </a:pPr>
            <a:r>
              <a:rPr lang="en-US" dirty="0">
                <a:latin typeface="Arial" panose="020B0604020202020204" pitchFamily="34" charset="0"/>
                <a:cs typeface="Arial" panose="020B0604020202020204" pitchFamily="34" charset="0"/>
              </a:rPr>
              <a:t>From the year 2009, The </a:t>
            </a:r>
            <a:r>
              <a:rPr lang="en-IN" dirty="0">
                <a:latin typeface="Arial" panose="020B0604020202020204" pitchFamily="34" charset="0"/>
                <a:cs typeface="Arial" panose="020B0604020202020204" pitchFamily="34" charset="0"/>
              </a:rPr>
              <a:t>changes in loan amount is suddenly increased with a higher rate that is around 5 times higher rate for next 2 years as compared to previous 2 years.</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894998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99951" y="722590"/>
            <a:ext cx="8144049" cy="646452"/>
          </a:xfrm>
        </p:spPr>
        <p:txBody>
          <a:bodyPr>
            <a:noAutofit/>
          </a:bodyPr>
          <a:lstStyle/>
          <a:p>
            <a:pPr algn="ctr"/>
            <a:r>
              <a:rPr lang="en-US" sz="2400" b="1" dirty="0">
                <a:solidFill>
                  <a:schemeClr val="tx1"/>
                </a:solidFill>
              </a:rPr>
              <a:t>2. Grade &amp; Sub-Grade wise revolving balance</a:t>
            </a:r>
            <a:endParaRPr lang="en-IN" sz="2400" b="1" dirty="0">
              <a:solidFill>
                <a:schemeClr val="tx1"/>
              </a:solidFill>
            </a:endParaRPr>
          </a:p>
        </p:txBody>
      </p:sp>
      <p:pic>
        <p:nvPicPr>
          <p:cNvPr id="6" name="slide3" descr="KPI_2">
            <a:extLst>
              <a:ext uri="{FF2B5EF4-FFF2-40B4-BE49-F238E27FC236}">
                <a16:creationId xmlns:a16="http://schemas.microsoft.com/office/drawing/2014/main" id="{66EAB92A-0D51-4222-83E7-6190D2A20B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5875" y="1294397"/>
            <a:ext cx="4927023" cy="2979023"/>
          </a:xfrm>
          <a:prstGeom prst="rect">
            <a:avLst/>
          </a:prstGeom>
        </p:spPr>
      </p:pic>
      <p:sp>
        <p:nvSpPr>
          <p:cNvPr id="7" name="TextBox 6"/>
          <p:cNvSpPr txBox="1"/>
          <p:nvPr/>
        </p:nvSpPr>
        <p:spPr>
          <a:xfrm>
            <a:off x="1663999" y="4409441"/>
            <a:ext cx="7097445" cy="2308324"/>
          </a:xfrm>
          <a:prstGeom prst="rect">
            <a:avLst/>
          </a:prstGeom>
          <a:noFill/>
        </p:spPr>
        <p:txBody>
          <a:bodyPr wrap="square" rtlCol="0">
            <a:spAutoFit/>
          </a:bodyPr>
          <a:lstStyle/>
          <a:p>
            <a:pPr marL="342900" indent="-342900" algn="just">
              <a:buFont typeface="Arial" panose="020B0604020202020204" pitchFamily="34" charset="0"/>
              <a:buChar char="•"/>
            </a:pPr>
            <a:r>
              <a:rPr lang="en-IN" dirty="0">
                <a:latin typeface="Arial" panose="020B0604020202020204" pitchFamily="34" charset="0"/>
                <a:cs typeface="Arial" panose="020B0604020202020204" pitchFamily="34" charset="0"/>
              </a:rPr>
              <a:t>There are 7 main grades and it‘s further consists of 5 sub-grades, It is sown by different colours in the representation from grade A to G.</a:t>
            </a:r>
          </a:p>
          <a:p>
            <a:pPr marL="342900" indent="-342900" algn="just">
              <a:buFont typeface="Arial" panose="020B0604020202020204" pitchFamily="34" charset="0"/>
              <a:buChar char="•"/>
            </a:pPr>
            <a:r>
              <a:rPr lang="en-IN" dirty="0">
                <a:latin typeface="Arial" panose="020B0604020202020204" pitchFamily="34" charset="0"/>
                <a:cs typeface="Arial" panose="020B0604020202020204" pitchFamily="34" charset="0"/>
              </a:rPr>
              <a:t>The average revolving balance is higher in the ‘grade B’ its around 29M and the maximum reaches in the ‘sub-grade B1’ that is 39M, Same like the average lower revolving balance is in ‘grade G’ its around 1200K and the minimum reaches in the ‘sub-grade G5’ that is 701k.</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059835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448807" y="712163"/>
            <a:ext cx="7592557" cy="547473"/>
          </a:xfrm>
        </p:spPr>
        <p:txBody>
          <a:bodyPr>
            <a:normAutofit/>
          </a:bodyPr>
          <a:lstStyle/>
          <a:p>
            <a:r>
              <a:rPr lang="en-US" sz="2400" b="1" dirty="0">
                <a:solidFill>
                  <a:schemeClr val="tx1"/>
                </a:solidFill>
              </a:rPr>
              <a:t>3. Total Payment for Verified &amp; Non-Verified Status</a:t>
            </a:r>
            <a:endParaRPr lang="en-IN" sz="2400" b="1" dirty="0">
              <a:solidFill>
                <a:schemeClr val="tx1"/>
              </a:solidFill>
            </a:endParaRPr>
          </a:p>
        </p:txBody>
      </p:sp>
      <p:sp>
        <p:nvSpPr>
          <p:cNvPr id="8" name="TextBox 7"/>
          <p:cNvSpPr txBox="1"/>
          <p:nvPr/>
        </p:nvSpPr>
        <p:spPr>
          <a:xfrm>
            <a:off x="1585106" y="4598119"/>
            <a:ext cx="7319956" cy="1200329"/>
          </a:xfrm>
          <a:prstGeom prst="rect">
            <a:avLst/>
          </a:prstGeom>
          <a:noFill/>
        </p:spPr>
        <p:txBody>
          <a:bodyPr wrap="square" rtlCol="0">
            <a:spAutoFit/>
          </a:bodyPr>
          <a:lstStyle/>
          <a:p>
            <a:pPr marL="342900" indent="-342900" algn="just">
              <a:buFont typeface="Arial" panose="020B0604020202020204" pitchFamily="34" charset="0"/>
              <a:buChar char="•"/>
            </a:pPr>
            <a:r>
              <a:rPr lang="en-US" dirty="0">
                <a:latin typeface="Arial" panose="020B0604020202020204" pitchFamily="34" charset="0"/>
                <a:cs typeface="Arial" panose="020B0604020202020204" pitchFamily="34" charset="0"/>
              </a:rPr>
              <a:t>The total </a:t>
            </a:r>
            <a:r>
              <a:rPr lang="en-IN" dirty="0">
                <a:latin typeface="Arial" panose="020B0604020202020204" pitchFamily="34" charset="0"/>
                <a:cs typeface="Arial" panose="020B0604020202020204" pitchFamily="34" charset="0"/>
              </a:rPr>
              <a:t>payment for verified account is higher as compared to non-verified.</a:t>
            </a:r>
          </a:p>
          <a:p>
            <a:pPr marL="342900" indent="-342900" algn="just">
              <a:buFont typeface="Arial" panose="020B0604020202020204" pitchFamily="34" charset="0"/>
              <a:buChar char="•"/>
            </a:pPr>
            <a:r>
              <a:rPr lang="en-IN" dirty="0">
                <a:latin typeface="Arial" panose="020B0604020202020204" pitchFamily="34" charset="0"/>
                <a:cs typeface="Arial" panose="020B0604020202020204" pitchFamily="34" charset="0"/>
              </a:rPr>
              <a:t>There are 58.88% verified accounts and remaining 41.12% are non-verified.</a:t>
            </a:r>
            <a:endParaRPr lang="en-US" dirty="0">
              <a:latin typeface="Arial" panose="020B0604020202020204" pitchFamily="34" charset="0"/>
              <a:cs typeface="Arial" panose="020B0604020202020204" pitchFamily="34" charset="0"/>
            </a:endParaRPr>
          </a:p>
        </p:txBody>
      </p:sp>
      <p:pic>
        <p:nvPicPr>
          <p:cNvPr id="6" name="slide4" descr="KPI_3">
            <a:extLst>
              <a:ext uri="{FF2B5EF4-FFF2-40B4-BE49-F238E27FC236}">
                <a16:creationId xmlns:a16="http://schemas.microsoft.com/office/drawing/2014/main" id="{B98EB72D-8D81-422F-815D-FA6402D4CB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4026" y="1332550"/>
            <a:ext cx="4542117" cy="2791579"/>
          </a:xfrm>
          <a:prstGeom prst="rect">
            <a:avLst/>
          </a:prstGeom>
        </p:spPr>
      </p:pic>
    </p:spTree>
    <p:extLst>
      <p:ext uri="{BB962C8B-B14F-4D97-AF65-F5344CB8AC3E}">
        <p14:creationId xmlns:p14="http://schemas.microsoft.com/office/powerpoint/2010/main" val="771559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550380" y="747754"/>
            <a:ext cx="6043240" cy="521209"/>
          </a:xfrm>
        </p:spPr>
        <p:txBody>
          <a:bodyPr>
            <a:normAutofit/>
          </a:bodyPr>
          <a:lstStyle/>
          <a:p>
            <a:r>
              <a:rPr lang="en-US" sz="2400" b="1" dirty="0">
                <a:solidFill>
                  <a:schemeClr val="tx1"/>
                </a:solidFill>
              </a:rPr>
              <a:t>4. State wise loan status</a:t>
            </a:r>
            <a:endParaRPr lang="en-IN" sz="2400" b="1" dirty="0">
              <a:solidFill>
                <a:schemeClr val="tx1"/>
              </a:solidFill>
            </a:endParaRPr>
          </a:p>
        </p:txBody>
      </p:sp>
      <p:pic>
        <p:nvPicPr>
          <p:cNvPr id="6" name="slide5" descr="KPI_4">
            <a:extLst>
              <a:ext uri="{FF2B5EF4-FFF2-40B4-BE49-F238E27FC236}">
                <a16:creationId xmlns:a16="http://schemas.microsoft.com/office/drawing/2014/main" id="{5460E19F-9AB7-4B9B-8BE3-48507B395E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9034" y="1430749"/>
            <a:ext cx="5072177" cy="3122590"/>
          </a:xfrm>
          <a:prstGeom prst="rect">
            <a:avLst/>
          </a:prstGeom>
        </p:spPr>
      </p:pic>
      <p:sp>
        <p:nvSpPr>
          <p:cNvPr id="7" name="TextBox 6"/>
          <p:cNvSpPr txBox="1"/>
          <p:nvPr/>
        </p:nvSpPr>
        <p:spPr>
          <a:xfrm>
            <a:off x="1550380" y="4919794"/>
            <a:ext cx="7137918" cy="1754326"/>
          </a:xfrm>
          <a:prstGeom prst="rect">
            <a:avLst/>
          </a:prstGeom>
          <a:noFill/>
        </p:spPr>
        <p:txBody>
          <a:bodyPr wrap="square" rtlCol="0">
            <a:spAutoFit/>
          </a:bodyPr>
          <a:lstStyle/>
          <a:p>
            <a:pPr marL="285750" indent="-285750" algn="just">
              <a:buFont typeface="Arial" panose="020B0604020202020204" pitchFamily="34" charset="0"/>
              <a:buChar char="•"/>
            </a:pPr>
            <a:r>
              <a:rPr lang="en-US" dirty="0">
                <a:latin typeface="Arial" panose="020B0604020202020204" pitchFamily="34" charset="0"/>
                <a:cs typeface="Arial" panose="020B0604020202020204" pitchFamily="34" charset="0"/>
              </a:rPr>
              <a:t>In the </a:t>
            </a:r>
            <a:r>
              <a:rPr lang="en-IN" dirty="0">
                <a:latin typeface="Arial" panose="020B0604020202020204" pitchFamily="34" charset="0"/>
                <a:cs typeface="Arial" panose="020B0604020202020204" pitchFamily="34" charset="0"/>
              </a:rPr>
              <a:t>dataset we have 50 state, along with the 3 type of loan status.</a:t>
            </a:r>
            <a:r>
              <a:rPr lang="en-US" dirty="0">
                <a:latin typeface="Arial" panose="020B0604020202020204" pitchFamily="34" charset="0"/>
                <a:cs typeface="Arial" panose="020B0604020202020204" pitchFamily="34" charset="0"/>
              </a:rPr>
              <a:t> That is </a:t>
            </a:r>
            <a:r>
              <a:rPr lang="en-IN" dirty="0">
                <a:latin typeface="Arial" panose="020B0604020202020204" pitchFamily="34" charset="0"/>
                <a:cs typeface="Arial" panose="020B0604020202020204" pitchFamily="34" charset="0"/>
              </a:rPr>
              <a:t>changed off, current and fully paid.</a:t>
            </a:r>
          </a:p>
          <a:p>
            <a:pPr marL="285750" indent="-285750" algn="just">
              <a:buFont typeface="Arial" panose="020B0604020202020204" pitchFamily="34" charset="0"/>
              <a:buChar char="•"/>
            </a:pPr>
            <a:r>
              <a:rPr lang="en-IN" dirty="0">
                <a:latin typeface="Arial" panose="020B0604020202020204" pitchFamily="34" charset="0"/>
                <a:cs typeface="Arial" panose="020B0604020202020204" pitchFamily="34" charset="0"/>
              </a:rPr>
              <a:t>As you see from the representation, State ‘CA’ has the highest number of accounts in each type of lone status specially fully paid accounts. And state ‘ME’ has the lowest number of accounts in each type of lone status.</a:t>
            </a:r>
          </a:p>
        </p:txBody>
      </p:sp>
    </p:spTree>
    <p:extLst>
      <p:ext uri="{BB962C8B-B14F-4D97-AF65-F5344CB8AC3E}">
        <p14:creationId xmlns:p14="http://schemas.microsoft.com/office/powerpoint/2010/main" val="4934199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425388" y="750436"/>
            <a:ext cx="7611035" cy="555850"/>
          </a:xfrm>
        </p:spPr>
        <p:txBody>
          <a:bodyPr>
            <a:normAutofit/>
          </a:bodyPr>
          <a:lstStyle/>
          <a:p>
            <a:r>
              <a:rPr lang="en-US" sz="2400" b="1" dirty="0">
                <a:solidFill>
                  <a:schemeClr val="tx1"/>
                </a:solidFill>
              </a:rPr>
              <a:t>5. Month wise loan status</a:t>
            </a:r>
            <a:endParaRPr lang="en-IN" sz="2400" b="1" dirty="0">
              <a:solidFill>
                <a:schemeClr val="tx1"/>
              </a:solidFill>
            </a:endParaRPr>
          </a:p>
        </p:txBody>
      </p:sp>
      <p:pic>
        <p:nvPicPr>
          <p:cNvPr id="6" name="slide6" descr="KPI_4 (2)">
            <a:extLst>
              <a:ext uri="{FF2B5EF4-FFF2-40B4-BE49-F238E27FC236}">
                <a16:creationId xmlns:a16="http://schemas.microsoft.com/office/drawing/2014/main" id="{66257673-5234-4D99-A246-8B5CA15C83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70749" y="1306285"/>
            <a:ext cx="5257701" cy="3069771"/>
          </a:xfrm>
          <a:prstGeom prst="rect">
            <a:avLst/>
          </a:prstGeom>
        </p:spPr>
      </p:pic>
      <p:sp>
        <p:nvSpPr>
          <p:cNvPr id="7" name="TextBox 6"/>
          <p:cNvSpPr txBox="1"/>
          <p:nvPr/>
        </p:nvSpPr>
        <p:spPr>
          <a:xfrm>
            <a:off x="1425388" y="4445893"/>
            <a:ext cx="7438694" cy="2308324"/>
          </a:xfrm>
          <a:prstGeom prst="rect">
            <a:avLst/>
          </a:prstGeom>
          <a:noFill/>
        </p:spPr>
        <p:txBody>
          <a:bodyPr wrap="square" rtlCol="0">
            <a:spAutoFit/>
          </a:bodyPr>
          <a:lstStyle/>
          <a:p>
            <a:pPr marL="342900" indent="-342900" algn="just">
              <a:buFont typeface="Arial" panose="020B0604020202020204" pitchFamily="34" charset="0"/>
              <a:buChar char="•"/>
            </a:pPr>
            <a:r>
              <a:rPr lang="en-IN" dirty="0">
                <a:latin typeface="Arial" panose="020B0604020202020204" pitchFamily="34" charset="0"/>
                <a:cs typeface="Arial" panose="020B0604020202020204" pitchFamily="34" charset="0"/>
              </a:rPr>
              <a:t>In the representation, Different colours of line shows the 3 type of lone status between the 12 months.</a:t>
            </a:r>
            <a:r>
              <a:rPr lang="en-US" dirty="0">
                <a:latin typeface="Arial" panose="020B0604020202020204" pitchFamily="34" charset="0"/>
                <a:cs typeface="Arial" panose="020B0604020202020204" pitchFamily="34" charset="0"/>
              </a:rPr>
              <a:t> That is red </a:t>
            </a:r>
            <a:r>
              <a:rPr lang="en-IN" dirty="0">
                <a:latin typeface="Arial" panose="020B0604020202020204" pitchFamily="34" charset="0"/>
                <a:cs typeface="Arial" panose="020B0604020202020204" pitchFamily="34" charset="0"/>
              </a:rPr>
              <a:t>line indicates</a:t>
            </a:r>
            <a:r>
              <a:rPr lang="en-US" dirty="0">
                <a:latin typeface="Arial" panose="020B0604020202020204" pitchFamily="34" charset="0"/>
                <a:cs typeface="Arial" panose="020B0604020202020204" pitchFamily="34" charset="0"/>
              </a:rPr>
              <a:t> the </a:t>
            </a:r>
            <a:r>
              <a:rPr lang="en-IN" dirty="0">
                <a:latin typeface="Arial" panose="020B0604020202020204" pitchFamily="34" charset="0"/>
                <a:cs typeface="Arial" panose="020B0604020202020204" pitchFamily="34" charset="0"/>
              </a:rPr>
              <a:t>changed off, yellow</a:t>
            </a:r>
            <a:r>
              <a:rPr lang="en-US" dirty="0">
                <a:latin typeface="Arial" panose="020B0604020202020204" pitchFamily="34" charset="0"/>
                <a:cs typeface="Arial" panose="020B0604020202020204" pitchFamily="34" charset="0"/>
              </a:rPr>
              <a:t> </a:t>
            </a:r>
            <a:r>
              <a:rPr lang="en-IN" dirty="0">
                <a:latin typeface="Arial" panose="020B0604020202020204" pitchFamily="34" charset="0"/>
                <a:cs typeface="Arial" panose="020B0604020202020204" pitchFamily="34" charset="0"/>
              </a:rPr>
              <a:t>line indicates</a:t>
            </a:r>
            <a:r>
              <a:rPr lang="en-US" dirty="0">
                <a:latin typeface="Arial" panose="020B0604020202020204" pitchFamily="34" charset="0"/>
                <a:cs typeface="Arial" panose="020B0604020202020204" pitchFamily="34" charset="0"/>
              </a:rPr>
              <a:t> the </a:t>
            </a:r>
            <a:r>
              <a:rPr lang="en-IN" dirty="0">
                <a:latin typeface="Arial" panose="020B0604020202020204" pitchFamily="34" charset="0"/>
                <a:cs typeface="Arial" panose="020B0604020202020204" pitchFamily="34" charset="0"/>
              </a:rPr>
              <a:t>current and green</a:t>
            </a:r>
            <a:r>
              <a:rPr lang="en-US" dirty="0">
                <a:latin typeface="Arial" panose="020B0604020202020204" pitchFamily="34" charset="0"/>
                <a:cs typeface="Arial" panose="020B0604020202020204" pitchFamily="34" charset="0"/>
              </a:rPr>
              <a:t> </a:t>
            </a:r>
            <a:r>
              <a:rPr lang="en-IN" dirty="0">
                <a:latin typeface="Arial" panose="020B0604020202020204" pitchFamily="34" charset="0"/>
                <a:cs typeface="Arial" panose="020B0604020202020204" pitchFamily="34" charset="0"/>
              </a:rPr>
              <a:t>line indicates</a:t>
            </a:r>
            <a:r>
              <a:rPr lang="en-US" dirty="0">
                <a:latin typeface="Arial" panose="020B0604020202020204" pitchFamily="34" charset="0"/>
                <a:cs typeface="Arial" panose="020B0604020202020204" pitchFamily="34" charset="0"/>
              </a:rPr>
              <a:t> the </a:t>
            </a:r>
            <a:r>
              <a:rPr lang="en-IN" dirty="0">
                <a:latin typeface="Arial" panose="020B0604020202020204" pitchFamily="34" charset="0"/>
                <a:cs typeface="Arial" panose="020B0604020202020204" pitchFamily="34" charset="0"/>
              </a:rPr>
              <a:t>fully paid.</a:t>
            </a:r>
          </a:p>
          <a:p>
            <a:pPr marL="342900" indent="-342900" algn="just">
              <a:buFont typeface="Arial" panose="020B0604020202020204" pitchFamily="34" charset="0"/>
              <a:buChar char="•"/>
            </a:pPr>
            <a:r>
              <a:rPr lang="en-IN" dirty="0">
                <a:latin typeface="Arial" panose="020B0604020202020204" pitchFamily="34" charset="0"/>
                <a:cs typeface="Arial" panose="020B0604020202020204" pitchFamily="34" charset="0"/>
              </a:rPr>
              <a:t>As you see the highest number of fully paid accounts is in the month of ‘March’ that is 3331 and lowest is in the month of ‘September’.</a:t>
            </a:r>
          </a:p>
          <a:p>
            <a:pPr marL="342900" indent="-342900" algn="just">
              <a:buFont typeface="Arial" panose="020B0604020202020204" pitchFamily="34" charset="0"/>
              <a:buChar char="•"/>
            </a:pPr>
            <a:r>
              <a:rPr lang="en-IN" dirty="0">
                <a:latin typeface="Arial" panose="020B0604020202020204" pitchFamily="34" charset="0"/>
                <a:cs typeface="Arial" panose="020B0604020202020204" pitchFamily="34" charset="0"/>
              </a:rPr>
              <a:t>Same like this we can easily find the variations of number of accounts for other 2 type of loan status with the month wise.</a:t>
            </a:r>
          </a:p>
        </p:txBody>
      </p:sp>
    </p:spTree>
    <p:extLst>
      <p:ext uri="{BB962C8B-B14F-4D97-AF65-F5344CB8AC3E}">
        <p14:creationId xmlns:p14="http://schemas.microsoft.com/office/powerpoint/2010/main" val="276394005"/>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TM02892315[[fn=Wisp]]</Template>
  <TotalTime>963</TotalTime>
  <Words>654</Words>
  <Application>Microsoft Office PowerPoint</Application>
  <PresentationFormat>On-screen Show (4:3)</PresentationFormat>
  <Paragraphs>55</Paragraphs>
  <Slides>15</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Wingdings 3</vt:lpstr>
      <vt:lpstr>Arial</vt:lpstr>
      <vt:lpstr>Calibri</vt:lpstr>
      <vt:lpstr>Wingdings</vt:lpstr>
      <vt:lpstr>Adobe Gothic Std B</vt:lpstr>
      <vt:lpstr>Verdana</vt:lpstr>
      <vt:lpstr>Century Gothic</vt:lpstr>
      <vt:lpstr>Wisp</vt:lpstr>
      <vt:lpstr>PowerPoint Presentation</vt:lpstr>
      <vt:lpstr>Dataset Introduction</vt:lpstr>
      <vt:lpstr>Project Objective</vt:lpstr>
      <vt:lpstr>Key Performance Indicators</vt:lpstr>
      <vt:lpstr>1. Year wise loan amount Stats</vt:lpstr>
      <vt:lpstr>2. Grade &amp; Sub-Grade wise revolving balance</vt:lpstr>
      <vt:lpstr>3. Total Payment for Verified &amp; Non-Verified Status</vt:lpstr>
      <vt:lpstr>4. State wise loan status</vt:lpstr>
      <vt:lpstr>5. Month wise loan status</vt:lpstr>
      <vt:lpstr>6. Home ownership Vs last payment date stats</vt:lpstr>
      <vt:lpstr>Bank Loan Dashboard</vt:lpstr>
      <vt:lpstr>Bank Loan Dashboard</vt:lpstr>
      <vt:lpstr>Bank Loan Dashboard</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More Ashok Sudhakar</dc:creator>
  <cp:lastModifiedBy>Lenovo</cp:lastModifiedBy>
  <cp:revision>101</cp:revision>
  <dcterms:modified xsi:type="dcterms:W3CDTF">2022-09-20T11:04:11Z</dcterms:modified>
</cp:coreProperties>
</file>